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71" r:id="rId4"/>
    <p:sldId id="268" r:id="rId5"/>
    <p:sldId id="258" r:id="rId6"/>
    <p:sldId id="261" r:id="rId7"/>
    <p:sldId id="259" r:id="rId8"/>
    <p:sldId id="262" r:id="rId9"/>
    <p:sldId id="263" r:id="rId10"/>
    <p:sldId id="272" r:id="rId11"/>
    <p:sldId id="270" r:id="rId12"/>
    <p:sldId id="264" r:id="rId13"/>
    <p:sldId id="265" r:id="rId14"/>
    <p:sldId id="267" r:id="rId15"/>
    <p:sldId id="266" r:id="rId1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D5353"/>
    <a:srgbClr val="CD3B3B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536" autoAdjust="0"/>
    <p:restoredTop sz="94660"/>
  </p:normalViewPr>
  <p:slideViewPr>
    <p:cSldViewPr snapToGrid="0" showGuides="1">
      <p:cViewPr varScale="1">
        <p:scale>
          <a:sx n="132" d="100"/>
          <a:sy n="132" d="100"/>
        </p:scale>
        <p:origin x="472" y="1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A677F9-79BA-483E-A756-EDCB5422311D}" type="datetimeFigureOut">
              <a:rPr lang="ko-KR" altLang="en-US" smtClean="0"/>
              <a:t>2023. 2. 17.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8D6D54-1B67-40F5-BC2D-6F84AC110E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95952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D05B3-5A22-4821-8433-DCB941B50799}" type="datetime1">
              <a:rPr lang="ko-KR" altLang="en-US" smtClean="0"/>
              <a:t>2023. 2. 17.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4D615-0617-41A1-B0BE-128C6163B9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76712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3F319-3E54-4B04-8D0D-A01C0B6E3C28}" type="datetime1">
              <a:rPr lang="ko-KR" altLang="en-US" smtClean="0"/>
              <a:t>2023. 2. 17.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4D615-0617-41A1-B0BE-128C6163B9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22151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67823-B32B-478A-814C-5EA7F9D7D2BE}" type="datetime1">
              <a:rPr lang="ko-KR" altLang="en-US" smtClean="0"/>
              <a:t>2023. 2. 17.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4D615-0617-41A1-B0BE-128C6163B9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72754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E1D4A-446B-4C23-A6FD-F5A96D2DA2F8}" type="datetime1">
              <a:rPr lang="ko-KR" altLang="en-US" smtClean="0"/>
              <a:t>2023. 2. 17.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4D615-0617-41A1-B0BE-128C6163B9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45759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D7FB9-CB6F-4CB8-93E1-F1CF4D0B38C0}" type="datetime1">
              <a:rPr lang="ko-KR" altLang="en-US" smtClean="0"/>
              <a:t>2023. 2. 17.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4D615-0617-41A1-B0BE-128C6163B9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3328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ED959-9FE1-4BD3-9F13-A5F1BD11CCF2}" type="datetime1">
              <a:rPr lang="ko-KR" altLang="en-US" smtClean="0"/>
              <a:t>2023. 2. 17.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4D615-0617-41A1-B0BE-128C6163B9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90740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3D7BD-8099-4E26-A3BA-F938D4F073EA}" type="datetime1">
              <a:rPr lang="ko-KR" altLang="en-US" smtClean="0"/>
              <a:t>2023. 2. 17.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4D615-0617-41A1-B0BE-128C6163B9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47364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51F26F-9887-4362-9C7F-CD150E5E76CE}" type="datetime1">
              <a:rPr lang="ko-KR" altLang="en-US" smtClean="0"/>
              <a:t>2023. 2. 17.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4D615-0617-41A1-B0BE-128C6163B9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90760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856AD5-D704-4DD5-A982-0B58BAC4EF21}" type="datetime1">
              <a:rPr lang="ko-KR" altLang="en-US" smtClean="0"/>
              <a:t>2023. 2. 17.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4D615-0617-41A1-B0BE-128C6163B9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25531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6F672-B91F-4BC4-9F61-347A06913A57}" type="datetime1">
              <a:rPr lang="ko-KR" altLang="en-US" smtClean="0"/>
              <a:t>2023. 2. 17.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4D615-0617-41A1-B0BE-128C6163B9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45576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9F1CF-1413-4EC2-AD80-7EF18CC49693}" type="datetime1">
              <a:rPr lang="ko-KR" altLang="en-US" smtClean="0"/>
              <a:t>2023. 2. 17.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4D615-0617-41A1-B0BE-128C6163B9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04123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3CE623-E2EE-4702-90C0-D6F034DE0690}" type="datetime1">
              <a:rPr lang="ko-KR" altLang="en-US" smtClean="0"/>
              <a:t>2023. 2. 17.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F4D615-0617-41A1-B0BE-128C6163B9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62617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i8a705.p.ssafy.io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3342" y="402530"/>
            <a:ext cx="912690" cy="27692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57784" y="402530"/>
            <a:ext cx="9500616" cy="2382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6000" b="1" dirty="0">
                <a:latin typeface="Arial Black" panose="020B0A04020102020204" pitchFamily="34" charset="0"/>
              </a:rPr>
              <a:t>AGORA</a:t>
            </a:r>
            <a:r>
              <a:rPr lang="en-US" altLang="ko-KR" dirty="0">
                <a:latin typeface="Arial Black" panose="020B0A04020102020204" pitchFamily="34" charset="0"/>
              </a:rPr>
              <a:t>                          </a:t>
            </a:r>
            <a:r>
              <a:rPr lang="ko-KR" altLang="en-US" sz="4400" dirty="0">
                <a:latin typeface="Arial Black" panose="020B0A04020102020204" pitchFamily="34" charset="0"/>
              </a:rPr>
              <a:t>토론을 </a:t>
            </a:r>
            <a:endParaRPr lang="en-US" altLang="ko-KR" sz="4400" dirty="0">
              <a:latin typeface="Arial Black" panose="020B0A04020102020204" pitchFamily="34" charset="0"/>
            </a:endParaRPr>
          </a:p>
          <a:p>
            <a:pPr>
              <a:lnSpc>
                <a:spcPct val="150000"/>
              </a:lnSpc>
            </a:pPr>
            <a:r>
              <a:rPr lang="ko-KR" altLang="en-US" sz="4400" dirty="0">
                <a:latin typeface="Arial Black" panose="020B0A04020102020204" pitchFamily="34" charset="0"/>
              </a:rPr>
              <a:t>쉽고 </a:t>
            </a:r>
            <a:r>
              <a:rPr lang="ko-KR" altLang="en-US" sz="4400" dirty="0" err="1">
                <a:latin typeface="Arial Black" panose="020B0A04020102020204" pitchFamily="34" charset="0"/>
              </a:rPr>
              <a:t>재밌게</a:t>
            </a:r>
            <a:endParaRPr lang="ko-KR" altLang="en-US" dirty="0">
              <a:latin typeface="Arial Black" panose="020B0A04020102020204" pitchFamily="34" charset="0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3840480" y="1266001"/>
            <a:ext cx="1655064" cy="0"/>
          </a:xfrm>
          <a:prstGeom prst="line">
            <a:avLst/>
          </a:prstGeom>
          <a:ln w="3810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1805" y="2784849"/>
            <a:ext cx="4521537" cy="305085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39496" y="6385023"/>
            <a:ext cx="26153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err="1">
                <a:solidFill>
                  <a:schemeClr val="bg1">
                    <a:lumMod val="50000"/>
                  </a:schemeClr>
                </a:solidFill>
              </a:rPr>
              <a:t>역삼역</a:t>
            </a:r>
            <a:r>
              <a:rPr lang="ko-KR" altLang="en-US" sz="1400" b="1" dirty="0">
                <a:solidFill>
                  <a:schemeClr val="bg1">
                    <a:lumMod val="50000"/>
                  </a:schemeClr>
                </a:solidFill>
              </a:rPr>
              <a:t> 인력 사무소</a:t>
            </a:r>
          </a:p>
        </p:txBody>
      </p:sp>
    </p:spTree>
    <p:extLst>
      <p:ext uri="{BB962C8B-B14F-4D97-AF65-F5344CB8AC3E}">
        <p14:creationId xmlns:p14="http://schemas.microsoft.com/office/powerpoint/2010/main" val="14322206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3342" y="402530"/>
            <a:ext cx="912690" cy="27692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39496" y="577766"/>
            <a:ext cx="64099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atin typeface="Arial Black" panose="020B0A04020102020204" pitchFamily="34" charset="0"/>
              </a:rPr>
              <a:t>About AGORA: </a:t>
            </a:r>
            <a:r>
              <a:rPr lang="ko-KR" altLang="en-US" sz="3200" b="1" dirty="0">
                <a:latin typeface="Arial Black" panose="020B0A04020102020204" pitchFamily="34" charset="0"/>
              </a:rPr>
              <a:t>토론 진행 중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4D615-0617-41A1-B0BE-128C6163B906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539496" y="6385023"/>
            <a:ext cx="26153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err="1">
                <a:solidFill>
                  <a:schemeClr val="bg1">
                    <a:lumMod val="50000"/>
                  </a:schemeClr>
                </a:solidFill>
              </a:rPr>
              <a:t>역삼역</a:t>
            </a:r>
            <a:r>
              <a:rPr lang="ko-KR" altLang="en-US" sz="1400" b="1" dirty="0">
                <a:solidFill>
                  <a:schemeClr val="bg1">
                    <a:lumMod val="50000"/>
                  </a:schemeClr>
                </a:solidFill>
              </a:rPr>
              <a:t> 인력 사무소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FFF4790-D551-0776-F70F-98E1A150DC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296" y="1318805"/>
            <a:ext cx="7772400" cy="485260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C678EF0-2E58-51E9-DA30-6B4DBDD064C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118"/>
          <a:stretch/>
        </p:blipFill>
        <p:spPr>
          <a:xfrm>
            <a:off x="8652696" y="1313099"/>
            <a:ext cx="2954070" cy="402170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8BE5505-4057-42C7-FF7D-6AAD8E8983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4866" y="1318805"/>
            <a:ext cx="3037830" cy="4852333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61319060-1388-8B39-2C37-209A0CD574D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8438" y="4061290"/>
            <a:ext cx="1477905" cy="1477905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8D2B9B09-0112-BD6C-CCE5-9E888A3EA5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5023" y="3429000"/>
            <a:ext cx="1033341" cy="1033341"/>
          </a:xfrm>
          <a:prstGeom prst="rect">
            <a:avLst/>
          </a:prstGeom>
        </p:spPr>
      </p:pic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5DCD4085-6212-00E3-150C-905A8E574095}"/>
              </a:ext>
            </a:extLst>
          </p:cNvPr>
          <p:cNvSpPr/>
          <p:nvPr/>
        </p:nvSpPr>
        <p:spPr>
          <a:xfrm>
            <a:off x="5616272" y="1318530"/>
            <a:ext cx="2954070" cy="1519674"/>
          </a:xfrm>
          <a:prstGeom prst="roundRect">
            <a:avLst/>
          </a:prstGeom>
          <a:noFill/>
          <a:ln w="38100">
            <a:solidFill>
              <a:srgbClr val="DD53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C376DEE1-1996-CC55-88DC-15316ABFA598}"/>
              </a:ext>
            </a:extLst>
          </p:cNvPr>
          <p:cNvSpPr/>
          <p:nvPr/>
        </p:nvSpPr>
        <p:spPr>
          <a:xfrm>
            <a:off x="8930322" y="1338806"/>
            <a:ext cx="2398817" cy="1175658"/>
          </a:xfrm>
          <a:prstGeom prst="roundRect">
            <a:avLst/>
          </a:prstGeom>
          <a:noFill/>
          <a:ln w="38100">
            <a:solidFill>
              <a:srgbClr val="DD53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9E7A5F26-D471-4119-54E4-7E9F48C0D20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450"/>
          <a:stretch/>
        </p:blipFill>
        <p:spPr>
          <a:xfrm>
            <a:off x="8652695" y="2695074"/>
            <a:ext cx="2954069" cy="3476064"/>
          </a:xfrm>
          <a:prstGeom prst="rect">
            <a:avLst/>
          </a:prstGeom>
        </p:spPr>
      </p:pic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00EA39C1-039E-4DDE-515F-C0CDEAD4F9B2}"/>
              </a:ext>
            </a:extLst>
          </p:cNvPr>
          <p:cNvSpPr/>
          <p:nvPr/>
        </p:nvSpPr>
        <p:spPr>
          <a:xfrm>
            <a:off x="8836969" y="3257448"/>
            <a:ext cx="2645970" cy="1175658"/>
          </a:xfrm>
          <a:prstGeom prst="roundRect">
            <a:avLst/>
          </a:prstGeom>
          <a:noFill/>
          <a:ln w="38100">
            <a:solidFill>
              <a:srgbClr val="DD53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387834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3342" y="402530"/>
            <a:ext cx="912690" cy="27692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39495" y="577766"/>
            <a:ext cx="71747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atin typeface="Arial Black" panose="020B0A04020102020204" pitchFamily="34" charset="0"/>
              </a:rPr>
              <a:t>About AGORA: </a:t>
            </a:r>
            <a:r>
              <a:rPr lang="ko-KR" altLang="en-US" sz="3200" b="1" dirty="0">
                <a:latin typeface="Arial Black" panose="020B0A04020102020204" pitchFamily="34" charset="0"/>
              </a:rPr>
              <a:t>토론 기록 확인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4D615-0617-41A1-B0BE-128C6163B906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539496" y="6385023"/>
            <a:ext cx="26153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err="1">
                <a:solidFill>
                  <a:schemeClr val="bg1">
                    <a:lumMod val="50000"/>
                  </a:schemeClr>
                </a:solidFill>
              </a:rPr>
              <a:t>역삼역</a:t>
            </a:r>
            <a:r>
              <a:rPr lang="ko-KR" altLang="en-US" sz="1400" b="1" dirty="0">
                <a:solidFill>
                  <a:schemeClr val="bg1">
                    <a:lumMod val="50000"/>
                  </a:schemeClr>
                </a:solidFill>
              </a:rPr>
              <a:t> 인력 사무소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7409D4E-7092-C53D-371C-B34A7CA768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957" y="1338210"/>
            <a:ext cx="7802085" cy="4871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9805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3342" y="402530"/>
            <a:ext cx="912690" cy="276927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9303" y="919763"/>
            <a:ext cx="8593393" cy="501847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39496" y="577766"/>
            <a:ext cx="4160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atin typeface="Arial Black" panose="020B0A04020102020204" pitchFamily="34" charset="0"/>
              </a:rPr>
              <a:t>Project Structure</a:t>
            </a:r>
            <a:endParaRPr lang="ko-KR" altLang="en-US" sz="3200" b="1" dirty="0">
              <a:latin typeface="Arial Black" panose="020B0A04020102020204" pitchFamily="34" charset="0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4D615-0617-41A1-B0BE-128C6163B906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539496" y="6385023"/>
            <a:ext cx="26153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err="1">
                <a:solidFill>
                  <a:schemeClr val="bg1">
                    <a:lumMod val="50000"/>
                  </a:schemeClr>
                </a:solidFill>
              </a:rPr>
              <a:t>역삼역</a:t>
            </a:r>
            <a:r>
              <a:rPr lang="ko-KR" altLang="en-US" sz="1400" b="1" dirty="0">
                <a:solidFill>
                  <a:schemeClr val="bg1">
                    <a:lumMod val="50000"/>
                  </a:schemeClr>
                </a:solidFill>
              </a:rPr>
              <a:t> 인력 사무소</a:t>
            </a:r>
          </a:p>
        </p:txBody>
      </p:sp>
    </p:spTree>
    <p:extLst>
      <p:ext uri="{BB962C8B-B14F-4D97-AF65-F5344CB8AC3E}">
        <p14:creationId xmlns:p14="http://schemas.microsoft.com/office/powerpoint/2010/main" val="20483206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3342" y="402530"/>
            <a:ext cx="912690" cy="27692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39496" y="577766"/>
            <a:ext cx="4160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atin typeface="Arial Black" panose="020B0A04020102020204" pitchFamily="34" charset="0"/>
              </a:rPr>
              <a:t>Live Demo</a:t>
            </a:r>
            <a:endParaRPr lang="ko-KR" altLang="en-US" sz="3200" b="1" dirty="0">
              <a:latin typeface="Arial Black" panose="020B0A04020102020204" pitchFamily="34" charset="0"/>
            </a:endParaRPr>
          </a:p>
        </p:txBody>
      </p:sp>
      <p:pic>
        <p:nvPicPr>
          <p:cNvPr id="2" name="그림 1">
            <a:hlinkClick r:id="rId3" tooltip="AGORA"/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0286" y="2978206"/>
            <a:ext cx="2971428" cy="901587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4D615-0617-41A1-B0BE-128C6163B906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539496" y="6385023"/>
            <a:ext cx="26153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err="1">
                <a:solidFill>
                  <a:schemeClr val="bg1">
                    <a:lumMod val="50000"/>
                  </a:schemeClr>
                </a:solidFill>
              </a:rPr>
              <a:t>역삼역</a:t>
            </a:r>
            <a:r>
              <a:rPr lang="ko-KR" altLang="en-US" sz="1400" b="1" dirty="0">
                <a:solidFill>
                  <a:schemeClr val="bg1">
                    <a:lumMod val="50000"/>
                  </a:schemeClr>
                </a:solidFill>
              </a:rPr>
              <a:t> 인력 사무소</a:t>
            </a:r>
          </a:p>
        </p:txBody>
      </p:sp>
    </p:spTree>
    <p:extLst>
      <p:ext uri="{BB962C8B-B14F-4D97-AF65-F5344CB8AC3E}">
        <p14:creationId xmlns:p14="http://schemas.microsoft.com/office/powerpoint/2010/main" val="21930657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모서리가 둥근 직사각형 33"/>
          <p:cNvSpPr/>
          <p:nvPr/>
        </p:nvSpPr>
        <p:spPr>
          <a:xfrm>
            <a:off x="8483149" y="1934411"/>
            <a:ext cx="3293806" cy="3306183"/>
          </a:xfrm>
          <a:prstGeom prst="roundRect">
            <a:avLst>
              <a:gd name="adj" fmla="val 2923"/>
            </a:avLst>
          </a:prstGeom>
          <a:solidFill>
            <a:schemeClr val="accent6">
              <a:lumMod val="20000"/>
              <a:lumOff val="80000"/>
            </a:schemeClr>
          </a:solidFill>
          <a:ln w="158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모서리가 둥근 직사각형 31"/>
          <p:cNvSpPr/>
          <p:nvPr/>
        </p:nvSpPr>
        <p:spPr>
          <a:xfrm>
            <a:off x="4705473" y="1928381"/>
            <a:ext cx="3293806" cy="3312213"/>
          </a:xfrm>
          <a:prstGeom prst="roundRect">
            <a:avLst>
              <a:gd name="adj" fmla="val 2923"/>
            </a:avLst>
          </a:prstGeom>
          <a:solidFill>
            <a:schemeClr val="accent2">
              <a:lumMod val="20000"/>
              <a:lumOff val="80000"/>
            </a:schemeClr>
          </a:solidFill>
          <a:ln w="15875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3342" y="402530"/>
            <a:ext cx="912690" cy="27692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44953" y="679457"/>
            <a:ext cx="4160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atin typeface="Arial Black" panose="020B0A04020102020204" pitchFamily="34" charset="0"/>
              </a:rPr>
              <a:t>Retrospect</a:t>
            </a:r>
            <a:endParaRPr lang="ko-KR" altLang="en-US" sz="3200" b="1" dirty="0">
              <a:latin typeface="Arial Black" panose="020B0A04020102020204" pitchFamily="34" charset="0"/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786434" y="1928381"/>
            <a:ext cx="3293806" cy="3312213"/>
          </a:xfrm>
          <a:prstGeom prst="roundRect">
            <a:avLst>
              <a:gd name="adj" fmla="val 2923"/>
            </a:avLst>
          </a:prstGeom>
          <a:solidFill>
            <a:schemeClr val="tx2">
              <a:lumMod val="20000"/>
              <a:lumOff val="80000"/>
            </a:schemeClr>
          </a:solidFill>
          <a:ln w="15875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796512" y="2698070"/>
            <a:ext cx="327365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>
                <a:solidFill>
                  <a:schemeClr val="tx2">
                    <a:lumMod val="50000"/>
                  </a:schemeClr>
                </a:solidFill>
              </a:rPr>
              <a:t>Spring Security</a:t>
            </a:r>
            <a:r>
              <a:rPr lang="ko-KR" altLang="en-US" sz="1600" dirty="0">
                <a:solidFill>
                  <a:schemeClr val="tx2">
                    <a:lumMod val="50000"/>
                  </a:schemeClr>
                </a:solidFill>
              </a:rPr>
              <a:t>에 대한 이해 </a:t>
            </a:r>
            <a:endParaRPr lang="en-US" altLang="ko-KR" sz="1600" dirty="0">
              <a:solidFill>
                <a:schemeClr val="tx2">
                  <a:lumMod val="50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dirty="0">
                <a:solidFill>
                  <a:schemeClr val="tx2">
                    <a:lumMod val="50000"/>
                  </a:schemeClr>
                </a:solidFill>
              </a:rPr>
              <a:t>배포 방식에 대한 이해</a:t>
            </a:r>
            <a:endParaRPr lang="en-US" altLang="ko-KR" sz="1600" dirty="0">
              <a:solidFill>
                <a:schemeClr val="tx2">
                  <a:lumMod val="50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>
                <a:solidFill>
                  <a:schemeClr val="tx2">
                    <a:lumMod val="50000"/>
                  </a:schemeClr>
                </a:solidFill>
              </a:rPr>
              <a:t>SSE </a:t>
            </a:r>
            <a:r>
              <a:rPr lang="ko-KR" altLang="en-US" sz="1600" dirty="0">
                <a:solidFill>
                  <a:schemeClr val="tx2">
                    <a:lumMod val="50000"/>
                  </a:schemeClr>
                </a:solidFill>
              </a:rPr>
              <a:t>통신과 </a:t>
            </a:r>
            <a:r>
              <a:rPr lang="en-US" altLang="ko-KR" sz="1600" dirty="0" err="1">
                <a:solidFill>
                  <a:schemeClr val="tx2">
                    <a:lumMod val="50000"/>
                  </a:schemeClr>
                </a:solidFill>
              </a:rPr>
              <a:t>Redis</a:t>
            </a:r>
            <a:r>
              <a:rPr lang="en-US" altLang="ko-KR" sz="1600" dirty="0">
                <a:solidFill>
                  <a:schemeClr val="tx2">
                    <a:lumMod val="50000"/>
                  </a:schemeClr>
                </a:solidFill>
              </a:rPr>
              <a:t> Pub/Sub</a:t>
            </a:r>
            <a:r>
              <a:rPr lang="ko-KR" altLang="en-US" sz="1600" dirty="0">
                <a:solidFill>
                  <a:schemeClr val="tx2">
                    <a:lumMod val="50000"/>
                  </a:schemeClr>
                </a:solidFill>
              </a:rPr>
              <a:t>에 대한 이해 </a:t>
            </a:r>
            <a:endParaRPr lang="en-US" altLang="ko-KR" sz="1600" dirty="0">
              <a:solidFill>
                <a:schemeClr val="tx2">
                  <a:lumMod val="50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>
                <a:solidFill>
                  <a:schemeClr val="tx2">
                    <a:lumMod val="50000"/>
                  </a:schemeClr>
                </a:solidFill>
              </a:rPr>
              <a:t>JPA </a:t>
            </a:r>
            <a:r>
              <a:rPr lang="ko-KR" altLang="en-US" sz="1600" dirty="0">
                <a:solidFill>
                  <a:schemeClr val="tx2">
                    <a:lumMod val="50000"/>
                  </a:schemeClr>
                </a:solidFill>
              </a:rPr>
              <a:t>사용으로 간편한 데이터 조작 </a:t>
            </a:r>
            <a:endParaRPr lang="en-US" altLang="ko-KR" sz="16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762008" y="2698070"/>
            <a:ext cx="353395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dirty="0">
                <a:solidFill>
                  <a:schemeClr val="tx2">
                    <a:lumMod val="50000"/>
                  </a:schemeClr>
                </a:solidFill>
              </a:rPr>
              <a:t>빌드 시 서비스 중단 문제 </a:t>
            </a:r>
            <a:endParaRPr lang="en-US" altLang="ko-KR" sz="1600" dirty="0">
              <a:solidFill>
                <a:schemeClr val="tx2">
                  <a:lumMod val="50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 err="1">
                <a:solidFill>
                  <a:schemeClr val="tx2">
                    <a:lumMod val="50000"/>
                  </a:schemeClr>
                </a:solidFill>
              </a:rPr>
              <a:t>git</a:t>
            </a:r>
            <a:r>
              <a:rPr lang="en-US" altLang="ko-KR" sz="16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ko-KR" altLang="en-US" sz="1600" dirty="0">
                <a:solidFill>
                  <a:schemeClr val="tx2">
                    <a:lumMod val="50000"/>
                  </a:schemeClr>
                </a:solidFill>
              </a:rPr>
              <a:t>컨벤션을 잘 지키지 못함 </a:t>
            </a:r>
            <a:endParaRPr lang="en-US" altLang="ko-KR" sz="1600" dirty="0">
              <a:solidFill>
                <a:schemeClr val="tx2">
                  <a:lumMod val="50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dirty="0">
                <a:solidFill>
                  <a:schemeClr val="tx2">
                    <a:lumMod val="50000"/>
                  </a:schemeClr>
                </a:solidFill>
              </a:rPr>
              <a:t>새로운 기술 적용 전               라이브러리 간 의존성을          확인하지 못함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8540054" y="2698070"/>
            <a:ext cx="317999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>
                <a:solidFill>
                  <a:schemeClr val="tx2">
                    <a:lumMod val="50000"/>
                  </a:schemeClr>
                </a:solidFill>
              </a:rPr>
              <a:t>CI/CD </a:t>
            </a:r>
            <a:r>
              <a:rPr lang="ko-KR" altLang="en-US" sz="1600" dirty="0">
                <a:solidFill>
                  <a:schemeClr val="tx2">
                    <a:lumMod val="50000"/>
                  </a:schemeClr>
                </a:solidFill>
              </a:rPr>
              <a:t>자동화로 간편한 배포</a:t>
            </a:r>
            <a:endParaRPr lang="en-US" altLang="ko-KR" sz="1600" dirty="0">
              <a:solidFill>
                <a:schemeClr val="tx2">
                  <a:lumMod val="50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>
                <a:solidFill>
                  <a:schemeClr val="tx2">
                    <a:lumMod val="50000"/>
                  </a:schemeClr>
                </a:solidFill>
              </a:rPr>
              <a:t>Spring Security</a:t>
            </a:r>
            <a:r>
              <a:rPr lang="ko-KR" altLang="en-US" sz="1600" dirty="0">
                <a:solidFill>
                  <a:schemeClr val="tx2">
                    <a:lumMod val="50000"/>
                  </a:schemeClr>
                </a:solidFill>
              </a:rPr>
              <a:t>의 사용으로 </a:t>
            </a:r>
            <a:r>
              <a:rPr lang="en-US" altLang="ko-KR" sz="1600" dirty="0">
                <a:solidFill>
                  <a:schemeClr val="tx2">
                    <a:lumMod val="50000"/>
                  </a:schemeClr>
                </a:solidFill>
              </a:rPr>
              <a:t>OAuth2 Login </a:t>
            </a:r>
            <a:r>
              <a:rPr lang="ko-KR" altLang="en-US" sz="1600" dirty="0">
                <a:solidFill>
                  <a:schemeClr val="tx2">
                    <a:lumMod val="50000"/>
                  </a:schemeClr>
                </a:solidFill>
              </a:rPr>
              <a:t>구현 </a:t>
            </a:r>
            <a:endParaRPr lang="en-US" altLang="ko-KR" sz="1600" dirty="0">
              <a:solidFill>
                <a:schemeClr val="tx2">
                  <a:lumMod val="50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>
                <a:solidFill>
                  <a:schemeClr val="tx2">
                    <a:lumMod val="50000"/>
                  </a:schemeClr>
                </a:solidFill>
              </a:rPr>
              <a:t>SSE Emitter</a:t>
            </a:r>
            <a:r>
              <a:rPr lang="ko-KR" altLang="en-US" sz="1600" dirty="0">
                <a:solidFill>
                  <a:schemeClr val="tx2">
                    <a:lumMod val="50000"/>
                  </a:schemeClr>
                </a:solidFill>
              </a:rPr>
              <a:t>만 사용해        서버에서 클라이언트로      실시간 데이터 전송 </a:t>
            </a:r>
          </a:p>
        </p:txBody>
      </p:sp>
      <p:sp>
        <p:nvSpPr>
          <p:cNvPr id="30" name="슬라이드 번호 개체 틀 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4D615-0617-41A1-B0BE-128C6163B906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539496" y="6385023"/>
            <a:ext cx="26153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err="1">
                <a:solidFill>
                  <a:schemeClr val="bg1">
                    <a:lumMod val="50000"/>
                  </a:schemeClr>
                </a:solidFill>
              </a:rPr>
              <a:t>역삼역</a:t>
            </a:r>
            <a:r>
              <a:rPr lang="ko-KR" altLang="en-US" sz="1400" b="1" dirty="0">
                <a:solidFill>
                  <a:schemeClr val="bg1">
                    <a:lumMod val="50000"/>
                  </a:schemeClr>
                </a:solidFill>
              </a:rPr>
              <a:t> 인력 사무소</a:t>
            </a:r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313" y="1524000"/>
            <a:ext cx="950966" cy="950966"/>
          </a:xfrm>
          <a:prstGeom prst="rect">
            <a:avLst/>
          </a:prstGeom>
        </p:spPr>
      </p:pic>
      <p:pic>
        <p:nvPicPr>
          <p:cNvPr id="37" name="그림 3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6815" y="1524000"/>
            <a:ext cx="950045" cy="950045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5685" y="1524000"/>
            <a:ext cx="951270" cy="951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6801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모서리가 둥근 직사각형 27"/>
          <p:cNvSpPr/>
          <p:nvPr/>
        </p:nvSpPr>
        <p:spPr>
          <a:xfrm>
            <a:off x="822960" y="1264232"/>
            <a:ext cx="4745736" cy="4779952"/>
          </a:xfrm>
          <a:prstGeom prst="roundRect">
            <a:avLst>
              <a:gd name="adj" fmla="val 4143"/>
            </a:avLst>
          </a:prstGeom>
          <a:noFill/>
          <a:ln w="2540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3342" y="402530"/>
            <a:ext cx="912690" cy="27692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44953" y="679457"/>
            <a:ext cx="4160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atin typeface="Arial Black" panose="020B0A04020102020204" pitchFamily="34" charset="0"/>
              </a:rPr>
              <a:t>Developers</a:t>
            </a:r>
            <a:endParaRPr lang="ko-KR" altLang="en-US" sz="3200" b="1" dirty="0">
              <a:latin typeface="Arial Black" panose="020B0A04020102020204" pitchFamily="34" charset="0"/>
            </a:endParaRPr>
          </a:p>
        </p:txBody>
      </p:sp>
      <p:sp>
        <p:nvSpPr>
          <p:cNvPr id="8" name="타원 7"/>
          <p:cNvSpPr/>
          <p:nvPr/>
        </p:nvSpPr>
        <p:spPr>
          <a:xfrm>
            <a:off x="1136854" y="1365011"/>
            <a:ext cx="1049595" cy="1049595"/>
          </a:xfrm>
          <a:prstGeom prst="ellipse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1136854" y="2919504"/>
            <a:ext cx="1049595" cy="1049595"/>
          </a:xfrm>
          <a:prstGeom prst="ellipse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1136854" y="4416889"/>
            <a:ext cx="1049595" cy="1049595"/>
          </a:xfrm>
          <a:prstGeom prst="ellipse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6296330" y="1365011"/>
            <a:ext cx="1049595" cy="1049595"/>
          </a:xfrm>
          <a:prstGeom prst="ellipse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6296330" y="2919504"/>
            <a:ext cx="1049595" cy="1049595"/>
          </a:xfrm>
          <a:prstGeom prst="ellipse">
            <a:avLst/>
          </a:pr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6296330" y="4423033"/>
            <a:ext cx="1049595" cy="1049595"/>
          </a:xfrm>
          <a:prstGeom prst="ellipse">
            <a:avLst/>
          </a:prstGeom>
          <a:blipFill dpi="0"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2418736" y="1428143"/>
            <a:ext cx="27825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Backend Leader</a:t>
            </a:r>
          </a:p>
          <a:p>
            <a:r>
              <a:rPr lang="en-US" altLang="ko-KR" dirty="0" err="1"/>
              <a:t>Oauth</a:t>
            </a:r>
            <a:r>
              <a:rPr lang="en-US" altLang="ko-KR" dirty="0"/>
              <a:t> Login </a:t>
            </a:r>
            <a:r>
              <a:rPr lang="ko-KR" altLang="en-US" dirty="0"/>
              <a:t>개발</a:t>
            </a:r>
            <a:r>
              <a:rPr lang="en-US" altLang="ko-KR" dirty="0"/>
              <a:t> </a:t>
            </a:r>
          </a:p>
          <a:p>
            <a:r>
              <a:rPr lang="en-US" altLang="ko-KR" dirty="0"/>
              <a:t>DB </a:t>
            </a:r>
            <a:r>
              <a:rPr lang="ko-KR" altLang="en-US" dirty="0"/>
              <a:t>설계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418736" y="2982637"/>
            <a:ext cx="27825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서비스 기획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토론 기능 설계 및 개발 </a:t>
            </a:r>
            <a:endParaRPr lang="en-US" altLang="ko-KR" dirty="0"/>
          </a:p>
          <a:p>
            <a:r>
              <a:rPr lang="ko-KR" altLang="en-US" dirty="0"/>
              <a:t>조회 및 검색 개발 </a:t>
            </a:r>
            <a:endParaRPr lang="en-US" altLang="ko-KR" dirty="0"/>
          </a:p>
        </p:txBody>
      </p:sp>
      <p:sp>
        <p:nvSpPr>
          <p:cNvPr id="16" name="TextBox 15"/>
          <p:cNvSpPr txBox="1"/>
          <p:nvPr/>
        </p:nvSpPr>
        <p:spPr>
          <a:xfrm>
            <a:off x="2418736" y="4480021"/>
            <a:ext cx="27825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팀장</a:t>
            </a:r>
            <a:r>
              <a:rPr lang="en-US" altLang="ko-KR" b="1" dirty="0"/>
              <a:t>/DevOps</a:t>
            </a:r>
          </a:p>
          <a:p>
            <a:r>
              <a:rPr lang="ko-KR" altLang="en-US" dirty="0"/>
              <a:t>인증 토큰 개발 </a:t>
            </a:r>
            <a:endParaRPr lang="en-US" altLang="ko-KR" dirty="0"/>
          </a:p>
          <a:p>
            <a:r>
              <a:rPr lang="en-US" altLang="ko-KR" dirty="0"/>
              <a:t>CI/CD </a:t>
            </a:r>
            <a:r>
              <a:rPr lang="ko-KR" altLang="en-US" dirty="0"/>
              <a:t>자동화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678994" y="1428143"/>
            <a:ext cx="27825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Frontend Leader</a:t>
            </a:r>
          </a:p>
          <a:p>
            <a:r>
              <a:rPr lang="en-US" altLang="ko-KR" dirty="0" err="1"/>
              <a:t>Openvidu</a:t>
            </a:r>
            <a:r>
              <a:rPr lang="en-US" altLang="ko-KR" dirty="0"/>
              <a:t> </a:t>
            </a:r>
            <a:r>
              <a:rPr lang="ko-KR" altLang="en-US" dirty="0"/>
              <a:t>통신 개발 </a:t>
            </a:r>
            <a:endParaRPr lang="en-US" altLang="ko-KR" b="1" dirty="0"/>
          </a:p>
          <a:p>
            <a:r>
              <a:rPr lang="en-US" altLang="ko-KR" dirty="0"/>
              <a:t>Web design </a:t>
            </a:r>
            <a:r>
              <a:rPr lang="ko-KR" altLang="en-US" dirty="0"/>
              <a:t>담당 </a:t>
            </a:r>
            <a:endParaRPr lang="en-US" altLang="ko-KR" dirty="0"/>
          </a:p>
        </p:txBody>
      </p:sp>
      <p:sp>
        <p:nvSpPr>
          <p:cNvPr id="18" name="TextBox 17"/>
          <p:cNvSpPr txBox="1"/>
          <p:nvPr/>
        </p:nvSpPr>
        <p:spPr>
          <a:xfrm>
            <a:off x="7678994" y="2982636"/>
            <a:ext cx="27825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UI/UX </a:t>
            </a:r>
            <a:r>
              <a:rPr lang="ko-KR" altLang="en-US" b="1" dirty="0"/>
              <a:t>담당</a:t>
            </a:r>
            <a:endParaRPr lang="en-US" altLang="ko-KR" b="1" dirty="0"/>
          </a:p>
          <a:p>
            <a:r>
              <a:rPr lang="ko-KR" altLang="en-US" dirty="0"/>
              <a:t>페이지 구조 설계  </a:t>
            </a:r>
            <a:endParaRPr lang="en-US" altLang="ko-KR" dirty="0"/>
          </a:p>
          <a:p>
            <a:r>
              <a:rPr lang="ko-KR" altLang="en-US" dirty="0"/>
              <a:t>컴포넌트 설계 및 개발 </a:t>
            </a:r>
            <a:endParaRPr lang="en-US" altLang="ko-KR" dirty="0"/>
          </a:p>
        </p:txBody>
      </p:sp>
      <p:sp>
        <p:nvSpPr>
          <p:cNvPr id="19" name="TextBox 18"/>
          <p:cNvSpPr txBox="1"/>
          <p:nvPr/>
        </p:nvSpPr>
        <p:spPr>
          <a:xfrm>
            <a:off x="7678994" y="4480021"/>
            <a:ext cx="27825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UI/UX </a:t>
            </a:r>
            <a:r>
              <a:rPr lang="ko-KR" altLang="en-US" b="1" dirty="0"/>
              <a:t>담당</a:t>
            </a:r>
            <a:endParaRPr lang="en-US" altLang="ko-KR" b="1" dirty="0"/>
          </a:p>
          <a:p>
            <a:r>
              <a:rPr lang="ko-KR" altLang="en-US" dirty="0"/>
              <a:t>페이지 성능 개선  </a:t>
            </a:r>
            <a:endParaRPr lang="en-US" altLang="ko-KR" dirty="0"/>
          </a:p>
          <a:p>
            <a:r>
              <a:rPr lang="en-US" altLang="ko-KR" dirty="0"/>
              <a:t>CSS </a:t>
            </a:r>
            <a:r>
              <a:rPr lang="ko-KR" altLang="en-US" dirty="0"/>
              <a:t>애니메이션 개발</a:t>
            </a:r>
            <a:endParaRPr lang="en-US" altLang="ko-KR" dirty="0"/>
          </a:p>
        </p:txBody>
      </p:sp>
      <p:sp>
        <p:nvSpPr>
          <p:cNvPr id="20" name="TextBox 19"/>
          <p:cNvSpPr txBox="1"/>
          <p:nvPr/>
        </p:nvSpPr>
        <p:spPr>
          <a:xfrm>
            <a:off x="914399" y="2444815"/>
            <a:ext cx="14945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/>
              <a:t>이승헌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914398" y="4015771"/>
            <a:ext cx="14945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err="1"/>
              <a:t>오윤식</a:t>
            </a:r>
            <a:endParaRPr lang="ko-KR" altLang="en-US" sz="1400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914397" y="5573276"/>
            <a:ext cx="14945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/>
              <a:t>이상원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073875" y="2444814"/>
            <a:ext cx="14945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/>
              <a:t>김용현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073874" y="4015771"/>
            <a:ext cx="14945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err="1"/>
              <a:t>윤재휘</a:t>
            </a:r>
            <a:endParaRPr lang="ko-KR" altLang="en-US" sz="1400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6073874" y="5567653"/>
            <a:ext cx="14945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err="1"/>
              <a:t>전인덕</a:t>
            </a:r>
            <a:endParaRPr lang="ko-KR" altLang="en-US" sz="1400" b="1" dirty="0"/>
          </a:p>
        </p:txBody>
      </p:sp>
      <p:sp>
        <p:nvSpPr>
          <p:cNvPr id="26" name="슬라이드 번호 개체 틀 2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4D615-0617-41A1-B0BE-128C6163B906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539496" y="6385023"/>
            <a:ext cx="26153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err="1">
                <a:solidFill>
                  <a:schemeClr val="bg1">
                    <a:lumMod val="50000"/>
                  </a:schemeClr>
                </a:solidFill>
              </a:rPr>
              <a:t>역삼역</a:t>
            </a:r>
            <a:r>
              <a:rPr lang="ko-KR" altLang="en-US" sz="1400" b="1" dirty="0">
                <a:solidFill>
                  <a:schemeClr val="bg1">
                    <a:lumMod val="50000"/>
                  </a:schemeClr>
                </a:solidFill>
              </a:rPr>
              <a:t> 인력 사무소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129547" y="5466484"/>
            <a:ext cx="1274853" cy="369332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>
                    <a:lumMod val="85000"/>
                  </a:schemeClr>
                </a:solidFill>
              </a:rPr>
              <a:t>BACKEND</a:t>
            </a:r>
            <a:endParaRPr lang="ko-KR" altLang="en-US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6134984" y="1264232"/>
            <a:ext cx="4745736" cy="4779952"/>
          </a:xfrm>
          <a:prstGeom prst="roundRect">
            <a:avLst>
              <a:gd name="adj" fmla="val 4143"/>
            </a:avLst>
          </a:prstGeom>
          <a:noFill/>
          <a:ln w="254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/>
          <p:cNvSpPr txBox="1"/>
          <p:nvPr/>
        </p:nvSpPr>
        <p:spPr>
          <a:xfrm>
            <a:off x="9274279" y="5466484"/>
            <a:ext cx="1527785" cy="369332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>
                    <a:lumMod val="85000"/>
                  </a:schemeClr>
                </a:solidFill>
              </a:rPr>
              <a:t>FRONTEND</a:t>
            </a:r>
            <a:endParaRPr lang="ko-KR" altLang="en-US" b="1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28785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3342" y="402530"/>
            <a:ext cx="912690" cy="27692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39496" y="6385023"/>
            <a:ext cx="26153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err="1">
                <a:solidFill>
                  <a:schemeClr val="bg1">
                    <a:lumMod val="50000"/>
                  </a:schemeClr>
                </a:solidFill>
              </a:rPr>
              <a:t>역삼역</a:t>
            </a:r>
            <a:r>
              <a:rPr lang="ko-KR" altLang="en-US" sz="1400" b="1" dirty="0">
                <a:solidFill>
                  <a:schemeClr val="bg1">
                    <a:lumMod val="50000"/>
                  </a:schemeClr>
                </a:solidFill>
              </a:rPr>
              <a:t> 인력 사무소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9496" y="577766"/>
            <a:ext cx="4160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atin typeface="Arial Black" panose="020B0A04020102020204" pitchFamily="34" charset="0"/>
              </a:rPr>
              <a:t>Contents</a:t>
            </a:r>
            <a:endParaRPr lang="ko-KR" altLang="en-US" sz="3200" b="1" dirty="0">
              <a:latin typeface="Arial Black" panose="020B0A04020102020204" pitchFamily="34" charset="0"/>
            </a:endParaRPr>
          </a:p>
        </p:txBody>
      </p:sp>
      <p:sp>
        <p:nvSpPr>
          <p:cNvPr id="2" name="타원 1"/>
          <p:cNvSpPr/>
          <p:nvPr/>
        </p:nvSpPr>
        <p:spPr>
          <a:xfrm>
            <a:off x="1841940" y="2674620"/>
            <a:ext cx="1508760" cy="1508760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서비스 개요</a:t>
            </a:r>
          </a:p>
        </p:txBody>
      </p:sp>
      <p:sp>
        <p:nvSpPr>
          <p:cNvPr id="8" name="타원 7"/>
          <p:cNvSpPr/>
          <p:nvPr/>
        </p:nvSpPr>
        <p:spPr>
          <a:xfrm>
            <a:off x="4178232" y="2674620"/>
            <a:ext cx="1508760" cy="1508760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latin typeface="Arial Black" panose="020B0A04020102020204" pitchFamily="34" charset="0"/>
              </a:rPr>
              <a:t>기능 소개</a:t>
            </a:r>
          </a:p>
        </p:txBody>
      </p:sp>
      <p:sp>
        <p:nvSpPr>
          <p:cNvPr id="9" name="타원 8"/>
          <p:cNvSpPr/>
          <p:nvPr/>
        </p:nvSpPr>
        <p:spPr>
          <a:xfrm>
            <a:off x="8841300" y="2674620"/>
            <a:ext cx="1508760" cy="1508760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팀 소개</a:t>
            </a:r>
          </a:p>
        </p:txBody>
      </p:sp>
      <p:sp>
        <p:nvSpPr>
          <p:cNvPr id="10" name="타원 9"/>
          <p:cNvSpPr/>
          <p:nvPr/>
        </p:nvSpPr>
        <p:spPr>
          <a:xfrm>
            <a:off x="6509766" y="2674620"/>
            <a:ext cx="1508760" cy="1508760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서비스 구조</a:t>
            </a:r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4D615-0617-41A1-B0BE-128C6163B906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72835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3342" y="402530"/>
            <a:ext cx="912690" cy="27692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39496" y="577766"/>
            <a:ext cx="4160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atin typeface="Arial Black" panose="020B0A04020102020204" pitchFamily="34" charset="0"/>
              </a:rPr>
              <a:t>AGORA??</a:t>
            </a:r>
            <a:endParaRPr lang="ko-KR" altLang="en-US" sz="3200" b="1" dirty="0">
              <a:latin typeface="Arial Black" panose="020B0A040201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9496" y="6385023"/>
            <a:ext cx="26153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err="1">
                <a:solidFill>
                  <a:schemeClr val="bg1">
                    <a:lumMod val="50000"/>
                  </a:schemeClr>
                </a:solidFill>
              </a:rPr>
              <a:t>역삼역</a:t>
            </a:r>
            <a:r>
              <a:rPr lang="ko-KR" altLang="en-US" sz="1400" b="1" dirty="0">
                <a:solidFill>
                  <a:schemeClr val="bg1">
                    <a:lumMod val="50000"/>
                  </a:schemeClr>
                </a:solidFill>
              </a:rPr>
              <a:t> 인력 사무소</a:t>
            </a: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4D615-0617-41A1-B0BE-128C6163B906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1915668" y="1779864"/>
            <a:ext cx="37398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2">
                    <a:lumMod val="50000"/>
                  </a:schemeClr>
                </a:solidFill>
              </a:rPr>
              <a:t>고대 그리스의 </a:t>
            </a:r>
            <a:r>
              <a:rPr lang="ko-KR" altLang="en-US" sz="2400" b="1" dirty="0"/>
              <a:t>회의 장소</a:t>
            </a:r>
            <a:endParaRPr lang="ko-KR" altLang="en-US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5152644" y="3051469"/>
            <a:ext cx="45476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2">
                    <a:lumMod val="50000"/>
                  </a:schemeClr>
                </a:solidFill>
              </a:rPr>
              <a:t>시민들의</a:t>
            </a:r>
            <a:r>
              <a:rPr lang="ko-KR" altLang="en-US" dirty="0"/>
              <a:t> </a:t>
            </a:r>
            <a:r>
              <a:rPr lang="ko-KR" altLang="en-US" sz="2400" b="1" dirty="0"/>
              <a:t>자유로운 토론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chemeClr val="bg2">
                    <a:lumMod val="50000"/>
                  </a:schemeClr>
                </a:solidFill>
              </a:rPr>
              <a:t>참여 장소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542032" y="4369189"/>
            <a:ext cx="52212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50000"/>
                  </a:schemeClr>
                </a:solidFill>
              </a:rPr>
              <a:t>도시의 운동</a:t>
            </a:r>
            <a:r>
              <a:rPr lang="en-US" altLang="ko-KR" dirty="0">
                <a:solidFill>
                  <a:schemeClr val="bg2">
                    <a:lumMod val="50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bg2">
                    <a:lumMod val="50000"/>
                  </a:schemeClr>
                </a:solidFill>
              </a:rPr>
              <a:t>예술</a:t>
            </a:r>
            <a:r>
              <a:rPr lang="en-US" altLang="ko-KR" dirty="0">
                <a:solidFill>
                  <a:schemeClr val="bg2">
                    <a:lumMod val="50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bg2">
                    <a:lumMod val="50000"/>
                  </a:schemeClr>
                </a:solidFill>
              </a:rPr>
              <a:t>정치 등 </a:t>
            </a:r>
            <a:r>
              <a:rPr lang="ko-KR" altLang="en-US" sz="2400" b="1" dirty="0"/>
              <a:t>삶의 중심지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9723728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3342" y="402530"/>
            <a:ext cx="912690" cy="27692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39496" y="577766"/>
            <a:ext cx="416052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atin typeface="Arial Black" panose="020B0A04020102020204" pitchFamily="34" charset="0"/>
              </a:rPr>
              <a:t>Service Background</a:t>
            </a:r>
            <a:endParaRPr lang="ko-KR" altLang="en-US" sz="3200" b="1" dirty="0">
              <a:latin typeface="Arial Black" panose="020B0A04020102020204" pitchFamily="34" charset="0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3561" y="1116375"/>
            <a:ext cx="1801373" cy="1268242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0820" y="2254901"/>
            <a:ext cx="1610510" cy="1771561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3943" y="2012485"/>
            <a:ext cx="2023121" cy="2023121"/>
          </a:xfrm>
          <a:prstGeom prst="rect">
            <a:avLst/>
          </a:prstGeom>
        </p:spPr>
      </p:pic>
      <p:pic>
        <p:nvPicPr>
          <p:cNvPr id="1030" name="Picture 6" descr="wavv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2880" y="4463334"/>
            <a:ext cx="3730625" cy="966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슬라이드 번호 개체 틀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4D615-0617-41A1-B0BE-128C6163B906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539496" y="6385023"/>
            <a:ext cx="26153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err="1">
                <a:solidFill>
                  <a:schemeClr val="bg1">
                    <a:lumMod val="50000"/>
                  </a:schemeClr>
                </a:solidFill>
              </a:rPr>
              <a:t>역삼역</a:t>
            </a:r>
            <a:r>
              <a:rPr lang="ko-KR" altLang="en-US" sz="1400" b="1" dirty="0">
                <a:solidFill>
                  <a:schemeClr val="bg1">
                    <a:lumMod val="50000"/>
                  </a:schemeClr>
                </a:solidFill>
              </a:rPr>
              <a:t> 인력 사무소</a:t>
            </a:r>
          </a:p>
        </p:txBody>
      </p:sp>
    </p:spTree>
    <p:extLst>
      <p:ext uri="{BB962C8B-B14F-4D97-AF65-F5344CB8AC3E}">
        <p14:creationId xmlns:p14="http://schemas.microsoft.com/office/powerpoint/2010/main" val="39772409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3342" y="402530"/>
            <a:ext cx="912690" cy="27692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39496" y="577766"/>
            <a:ext cx="416052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atin typeface="Arial Black" panose="020B0A04020102020204" pitchFamily="34" charset="0"/>
              </a:rPr>
              <a:t>Service Introduction</a:t>
            </a:r>
            <a:endParaRPr lang="ko-KR" altLang="en-US" sz="3200" b="1" dirty="0">
              <a:latin typeface="Arial Black" panose="020B0A04020102020204" pitchFamily="34" charset="0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216152" y="2350008"/>
            <a:ext cx="3831336" cy="271576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1641" y="1947977"/>
            <a:ext cx="1115263" cy="1115263"/>
          </a:xfrm>
          <a:prstGeom prst="rect">
            <a:avLst/>
          </a:prstGeom>
        </p:spPr>
      </p:pic>
      <p:sp>
        <p:nvSpPr>
          <p:cNvPr id="16" name="모서리가 둥근 직사각형 15"/>
          <p:cNvSpPr/>
          <p:nvPr/>
        </p:nvSpPr>
        <p:spPr>
          <a:xfrm>
            <a:off x="6942006" y="2350008"/>
            <a:ext cx="3831336" cy="2715768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8079" y="1947977"/>
            <a:ext cx="1115263" cy="1115263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499616" y="3523226"/>
            <a:ext cx="2075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토론의 </a:t>
            </a:r>
            <a:r>
              <a:rPr lang="ko-KR" altLang="en-US" b="1" dirty="0" err="1"/>
              <a:t>컨텐츠화</a:t>
            </a:r>
            <a:r>
              <a:rPr lang="ko-KR" altLang="en-US" b="1" dirty="0"/>
              <a:t> 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223759" y="3523226"/>
            <a:ext cx="2434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ko-KR" b="1" dirty="0"/>
              <a:t>가볍고 재미있는 토론</a:t>
            </a:r>
            <a:endParaRPr lang="ko-KR" altLang="en-US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1664208" y="3985309"/>
            <a:ext cx="31546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인터넷 방송의</a:t>
            </a:r>
            <a:r>
              <a:rPr lang="en-US" altLang="ko-KR" sz="1600" dirty="0"/>
              <a:t> </a:t>
            </a:r>
            <a:r>
              <a:rPr lang="ko-KR" altLang="en-US" sz="1600" dirty="0"/>
              <a:t>토론 컨텐츠에서 착안된 서비스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534656" y="3985308"/>
            <a:ext cx="31546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흥미로운 주제를 통해 토론에  대한 접근성 확대</a:t>
            </a:r>
          </a:p>
        </p:txBody>
      </p:sp>
      <p:sp>
        <p:nvSpPr>
          <p:cNvPr id="26" name="슬라이드 번호 개체 틀 2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4D615-0617-41A1-B0BE-128C6163B906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539496" y="6385023"/>
            <a:ext cx="26153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err="1">
                <a:solidFill>
                  <a:schemeClr val="bg1">
                    <a:lumMod val="50000"/>
                  </a:schemeClr>
                </a:solidFill>
              </a:rPr>
              <a:t>역삼역</a:t>
            </a:r>
            <a:r>
              <a:rPr lang="ko-KR" altLang="en-US" sz="1400" b="1" dirty="0">
                <a:solidFill>
                  <a:schemeClr val="bg1">
                    <a:lumMod val="50000"/>
                  </a:schemeClr>
                </a:solidFill>
              </a:rPr>
              <a:t> 인력 사무소</a:t>
            </a:r>
          </a:p>
        </p:txBody>
      </p:sp>
    </p:spTree>
    <p:extLst>
      <p:ext uri="{BB962C8B-B14F-4D97-AF65-F5344CB8AC3E}">
        <p14:creationId xmlns:p14="http://schemas.microsoft.com/office/powerpoint/2010/main" val="3177903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GORAUCC발표용short">
            <a:hlinkClick r:id="" action="ppaction://media"/>
            <a:extLst>
              <a:ext uri="{FF2B5EF4-FFF2-40B4-BE49-F238E27FC236}">
                <a16:creationId xmlns:a16="http://schemas.microsoft.com/office/drawing/2014/main" id="{73806AF9-F089-E11C-D9E5-7CD0E5AB02D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350" y="4763"/>
            <a:ext cx="12192000" cy="6858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3342" y="402530"/>
            <a:ext cx="912690" cy="27692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39496" y="577766"/>
            <a:ext cx="4160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atin typeface="Arial Black" panose="020B0A04020102020204" pitchFamily="34" charset="0"/>
              </a:rPr>
              <a:t>UCC</a:t>
            </a:r>
            <a:endParaRPr lang="ko-KR" altLang="en-US" sz="3200" b="1" dirty="0">
              <a:latin typeface="Arial Black" panose="020B0A04020102020204" pitchFamily="34" charset="0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4D615-0617-41A1-B0BE-128C6163B906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539496" y="6385023"/>
            <a:ext cx="26153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err="1">
                <a:solidFill>
                  <a:schemeClr val="bg1">
                    <a:lumMod val="50000"/>
                  </a:schemeClr>
                </a:solidFill>
              </a:rPr>
              <a:t>역삼역</a:t>
            </a:r>
            <a:r>
              <a:rPr lang="ko-KR" altLang="en-US" sz="1400" b="1" dirty="0">
                <a:solidFill>
                  <a:schemeClr val="bg1">
                    <a:lumMod val="50000"/>
                  </a:schemeClr>
                </a:solidFill>
              </a:rPr>
              <a:t> 인력 사무소</a:t>
            </a:r>
          </a:p>
        </p:txBody>
      </p:sp>
    </p:spTree>
    <p:extLst>
      <p:ext uri="{BB962C8B-B14F-4D97-AF65-F5344CB8AC3E}">
        <p14:creationId xmlns:p14="http://schemas.microsoft.com/office/powerpoint/2010/main" val="2185783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113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3342" y="402530"/>
            <a:ext cx="912690" cy="27692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39496" y="577766"/>
            <a:ext cx="4160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atin typeface="Arial Black" panose="020B0A04020102020204" pitchFamily="34" charset="0"/>
              </a:rPr>
              <a:t>About AGORA</a:t>
            </a:r>
            <a:endParaRPr lang="ko-KR" altLang="en-US" sz="3200" b="1" dirty="0">
              <a:latin typeface="Arial Black" panose="020B0A04020102020204" pitchFamily="34" charset="0"/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1368621" y="2740578"/>
            <a:ext cx="1902542" cy="1817312"/>
            <a:chOff x="1066800" y="2484940"/>
            <a:chExt cx="1902542" cy="1817312"/>
          </a:xfrm>
        </p:grpSpPr>
        <p:sp>
          <p:nvSpPr>
            <p:cNvPr id="9" name="왼쪽 대괄호 8"/>
            <p:cNvSpPr/>
            <p:nvPr/>
          </p:nvSpPr>
          <p:spPr>
            <a:xfrm rot="10800000">
              <a:off x="2625213" y="2555748"/>
              <a:ext cx="344129" cy="1746504"/>
            </a:xfrm>
            <a:prstGeom prst="leftBracket">
              <a:avLst>
                <a:gd name="adj" fmla="val 0"/>
              </a:avLst>
            </a:prstGeom>
            <a:ln w="3810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왼쪽 대괄호 9"/>
            <p:cNvSpPr/>
            <p:nvPr/>
          </p:nvSpPr>
          <p:spPr>
            <a:xfrm>
              <a:off x="1066800" y="2555748"/>
              <a:ext cx="344129" cy="1746504"/>
            </a:xfrm>
            <a:prstGeom prst="leftBracket">
              <a:avLst>
                <a:gd name="adj" fmla="val 0"/>
              </a:avLst>
            </a:prstGeom>
            <a:ln w="3810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405474" y="3638165"/>
              <a:ext cx="12142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/>
                <a:t>토론 생성</a:t>
              </a:r>
            </a:p>
          </p:txBody>
        </p:sp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8271" y="2484940"/>
              <a:ext cx="865468" cy="865468"/>
            </a:xfrm>
            <a:prstGeom prst="rect">
              <a:avLst/>
            </a:prstGeom>
          </p:spPr>
        </p:pic>
      </p:grpSp>
      <p:grpSp>
        <p:nvGrpSpPr>
          <p:cNvPr id="24" name="그룹 23"/>
          <p:cNvGrpSpPr/>
          <p:nvPr/>
        </p:nvGrpSpPr>
        <p:grpSpPr>
          <a:xfrm>
            <a:off x="5144729" y="2811385"/>
            <a:ext cx="1902542" cy="1746505"/>
            <a:chOff x="5275007" y="2555747"/>
            <a:chExt cx="1902542" cy="1746505"/>
          </a:xfrm>
        </p:grpSpPr>
        <p:sp>
          <p:nvSpPr>
            <p:cNvPr id="12" name="왼쪽 대괄호 11"/>
            <p:cNvSpPr/>
            <p:nvPr/>
          </p:nvSpPr>
          <p:spPr>
            <a:xfrm rot="10800000">
              <a:off x="6833420" y="2555748"/>
              <a:ext cx="344129" cy="1746504"/>
            </a:xfrm>
            <a:prstGeom prst="leftBracket">
              <a:avLst>
                <a:gd name="adj" fmla="val 0"/>
              </a:avLst>
            </a:prstGeom>
            <a:ln w="3810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왼쪽 대괄호 12"/>
            <p:cNvSpPr/>
            <p:nvPr/>
          </p:nvSpPr>
          <p:spPr>
            <a:xfrm>
              <a:off x="5275007" y="2555748"/>
              <a:ext cx="344129" cy="1746504"/>
            </a:xfrm>
            <a:prstGeom prst="leftBracket">
              <a:avLst>
                <a:gd name="adj" fmla="val 0"/>
              </a:avLst>
            </a:prstGeom>
            <a:ln w="3810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613681" y="3638165"/>
              <a:ext cx="12142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/>
                <a:t>투표 진행</a:t>
              </a:r>
            </a:p>
          </p:txBody>
        </p:sp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66621" y="2555747"/>
              <a:ext cx="794661" cy="794661"/>
            </a:xfrm>
            <a:prstGeom prst="rect">
              <a:avLst/>
            </a:prstGeom>
          </p:spPr>
        </p:pic>
      </p:grpSp>
      <p:grpSp>
        <p:nvGrpSpPr>
          <p:cNvPr id="25" name="그룹 24"/>
          <p:cNvGrpSpPr/>
          <p:nvPr/>
        </p:nvGrpSpPr>
        <p:grpSpPr>
          <a:xfrm>
            <a:off x="8796184" y="2811385"/>
            <a:ext cx="1902542" cy="1749575"/>
            <a:chOff x="8726130" y="2552677"/>
            <a:chExt cx="1902542" cy="1749575"/>
          </a:xfrm>
        </p:grpSpPr>
        <p:sp>
          <p:nvSpPr>
            <p:cNvPr id="16" name="왼쪽 대괄호 15"/>
            <p:cNvSpPr/>
            <p:nvPr/>
          </p:nvSpPr>
          <p:spPr>
            <a:xfrm rot="10800000">
              <a:off x="10284543" y="2555748"/>
              <a:ext cx="344129" cy="1746504"/>
            </a:xfrm>
            <a:prstGeom prst="leftBracket">
              <a:avLst>
                <a:gd name="adj" fmla="val 0"/>
              </a:avLst>
            </a:prstGeom>
            <a:ln w="3810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왼쪽 대괄호 16"/>
            <p:cNvSpPr/>
            <p:nvPr/>
          </p:nvSpPr>
          <p:spPr>
            <a:xfrm>
              <a:off x="8726130" y="2555748"/>
              <a:ext cx="344129" cy="1746504"/>
            </a:xfrm>
            <a:prstGeom prst="leftBracket">
              <a:avLst>
                <a:gd name="adj" fmla="val 0"/>
              </a:avLst>
            </a:prstGeom>
            <a:ln w="3810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9064804" y="3638165"/>
              <a:ext cx="12142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/>
                <a:t>토론 기록</a:t>
              </a:r>
            </a:p>
          </p:txBody>
        </p:sp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76811" y="2552677"/>
              <a:ext cx="729994" cy="729994"/>
            </a:xfrm>
            <a:prstGeom prst="rect">
              <a:avLst/>
            </a:prstGeom>
          </p:spPr>
        </p:pic>
      </p:grpSp>
      <p:sp>
        <p:nvSpPr>
          <p:cNvPr id="26" name="왼쪽 대괄호 25"/>
          <p:cNvSpPr/>
          <p:nvPr/>
        </p:nvSpPr>
        <p:spPr>
          <a:xfrm rot="5400000">
            <a:off x="5845277" y="-1575751"/>
            <a:ext cx="501445" cy="7641417"/>
          </a:xfrm>
          <a:prstGeom prst="leftBracket">
            <a:avLst>
              <a:gd name="adj" fmla="val 0"/>
            </a:avLst>
          </a:prstGeom>
          <a:ln w="3810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4507549" y="1305235"/>
            <a:ext cx="3165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Arial Black" panose="020B0A04020102020204" pitchFamily="34" charset="0"/>
              </a:rPr>
              <a:t>AGORA</a:t>
            </a:r>
            <a:r>
              <a:rPr lang="en-US" altLang="ko-KR" b="1" dirty="0"/>
              <a:t> </a:t>
            </a:r>
            <a:r>
              <a:rPr lang="ko-KR" altLang="en-US" b="1" dirty="0"/>
              <a:t>화상 토론 서비스</a:t>
            </a:r>
          </a:p>
        </p:txBody>
      </p:sp>
      <p:sp>
        <p:nvSpPr>
          <p:cNvPr id="28" name="슬라이드 번호 개체 틀 2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4D615-0617-41A1-B0BE-128C6163B906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539496" y="6385023"/>
            <a:ext cx="26153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err="1">
                <a:solidFill>
                  <a:schemeClr val="bg1">
                    <a:lumMod val="50000"/>
                  </a:schemeClr>
                </a:solidFill>
              </a:rPr>
              <a:t>역삼역</a:t>
            </a:r>
            <a:r>
              <a:rPr lang="ko-KR" altLang="en-US" sz="1400" b="1" dirty="0">
                <a:solidFill>
                  <a:schemeClr val="bg1">
                    <a:lumMod val="50000"/>
                  </a:schemeClr>
                </a:solidFill>
              </a:rPr>
              <a:t> 인력 사무소</a:t>
            </a:r>
          </a:p>
        </p:txBody>
      </p:sp>
    </p:spTree>
    <p:extLst>
      <p:ext uri="{BB962C8B-B14F-4D97-AF65-F5344CB8AC3E}">
        <p14:creationId xmlns:p14="http://schemas.microsoft.com/office/powerpoint/2010/main" val="30859607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3342" y="402530"/>
            <a:ext cx="912690" cy="27692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39495" y="577766"/>
            <a:ext cx="61938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atin typeface="Arial Black" panose="020B0A04020102020204" pitchFamily="34" charset="0"/>
              </a:rPr>
              <a:t>About AGORA: </a:t>
            </a:r>
            <a:r>
              <a:rPr lang="ko-KR" altLang="en-US" sz="3200" b="1" dirty="0">
                <a:latin typeface="Arial Black" panose="020B0A04020102020204" pitchFamily="34" charset="0"/>
              </a:rPr>
              <a:t>토론 방 생성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4D615-0617-41A1-B0BE-128C6163B906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539496" y="6385023"/>
            <a:ext cx="26153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err="1">
                <a:solidFill>
                  <a:schemeClr val="bg1">
                    <a:lumMod val="50000"/>
                  </a:schemeClr>
                </a:solidFill>
              </a:rPr>
              <a:t>역삼역</a:t>
            </a:r>
            <a:r>
              <a:rPr lang="ko-KR" altLang="en-US" sz="1400" b="1" dirty="0">
                <a:solidFill>
                  <a:schemeClr val="bg1">
                    <a:lumMod val="50000"/>
                  </a:schemeClr>
                </a:solidFill>
              </a:rPr>
              <a:t> 인력 사무소</a:t>
            </a:r>
          </a:p>
        </p:txBody>
      </p:sp>
      <p:pic>
        <p:nvPicPr>
          <p:cNvPr id="4" name="그림 3" descr="텍스트, 스크린샷, 모니터, 화면이(가) 표시된 사진&#10;&#10;자동 생성된 설명">
            <a:extLst>
              <a:ext uri="{FF2B5EF4-FFF2-40B4-BE49-F238E27FC236}">
                <a16:creationId xmlns:a16="http://schemas.microsoft.com/office/drawing/2014/main" id="{90BE3359-757F-C737-8ABA-BE67816A96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8533" y="1346537"/>
            <a:ext cx="7914934" cy="449004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397C10E-14EE-543B-0E1E-77F802B636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00" y="2748280"/>
            <a:ext cx="589280" cy="589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2339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3342" y="402530"/>
            <a:ext cx="912690" cy="27692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39496" y="577766"/>
            <a:ext cx="64099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atin typeface="Arial Black" panose="020B0A04020102020204" pitchFamily="34" charset="0"/>
              </a:rPr>
              <a:t>About AGORA: </a:t>
            </a:r>
            <a:r>
              <a:rPr lang="ko-KR" altLang="en-US" sz="3200" b="1" dirty="0">
                <a:latin typeface="Arial Black" panose="020B0A04020102020204" pitchFamily="34" charset="0"/>
              </a:rPr>
              <a:t>토론 준비하기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4D615-0617-41A1-B0BE-128C6163B906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539496" y="6385023"/>
            <a:ext cx="26153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err="1">
                <a:solidFill>
                  <a:schemeClr val="bg1">
                    <a:lumMod val="50000"/>
                  </a:schemeClr>
                </a:solidFill>
              </a:rPr>
              <a:t>역삼역</a:t>
            </a:r>
            <a:r>
              <a:rPr lang="ko-KR" altLang="en-US" sz="1400" b="1" dirty="0">
                <a:solidFill>
                  <a:schemeClr val="bg1">
                    <a:lumMod val="50000"/>
                  </a:schemeClr>
                </a:solidFill>
              </a:rPr>
              <a:t> 인력 사무소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879F9D1-65E3-BAD4-1824-F5F6ADB7FF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797" y="1575550"/>
            <a:ext cx="5470979" cy="237744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D11B74A-BF11-1464-1FD7-512DFF4DFB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4408" y="2410490"/>
            <a:ext cx="5891624" cy="3251896"/>
          </a:xfrm>
          <a:prstGeom prst="rect">
            <a:avLst/>
          </a:prstGeom>
        </p:spPr>
      </p:pic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959D9740-371E-B8B1-B754-AE028375FFFC}"/>
              </a:ext>
            </a:extLst>
          </p:cNvPr>
          <p:cNvSpPr/>
          <p:nvPr/>
        </p:nvSpPr>
        <p:spPr>
          <a:xfrm>
            <a:off x="9702140" y="2648197"/>
            <a:ext cx="1983892" cy="1710047"/>
          </a:xfrm>
          <a:prstGeom prst="roundRect">
            <a:avLst/>
          </a:prstGeom>
          <a:noFill/>
          <a:ln w="38100">
            <a:solidFill>
              <a:srgbClr val="DD53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128812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798</TotalTime>
  <Words>285</Words>
  <Application>Microsoft Macintosh PowerPoint</Application>
  <PresentationFormat>와이드스크린</PresentationFormat>
  <Paragraphs>96</Paragraphs>
  <Slides>15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19" baseType="lpstr">
      <vt:lpstr>맑은 고딕</vt:lpstr>
      <vt:lpstr>Arial</vt:lpstr>
      <vt:lpstr>Arial Black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SSAFY</dc:creator>
  <cp:lastModifiedBy>now gnas</cp:lastModifiedBy>
  <cp:revision>278</cp:revision>
  <dcterms:created xsi:type="dcterms:W3CDTF">2023-02-15T02:26:33Z</dcterms:created>
  <dcterms:modified xsi:type="dcterms:W3CDTF">2023-02-16T23:59:07Z</dcterms:modified>
</cp:coreProperties>
</file>